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84" r:id="rId3"/>
    <p:sldId id="259" r:id="rId4"/>
    <p:sldId id="285" r:id="rId5"/>
    <p:sldId id="291" r:id="rId6"/>
    <p:sldId id="261" r:id="rId7"/>
    <p:sldId id="290" r:id="rId8"/>
    <p:sldId id="275" r:id="rId9"/>
    <p:sldId id="293" r:id="rId10"/>
    <p:sldId id="292" r:id="rId11"/>
    <p:sldId id="27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6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스마트 모드 </a:t>
            </a:r>
            <a:r>
              <a:rPr lang="en-US" altLang="ko-KR" dirty="0"/>
              <a:t>– </a:t>
            </a:r>
            <a:r>
              <a:rPr lang="ko-KR" altLang="en-US" dirty="0"/>
              <a:t>사용자가 설정한 희망 온도</a:t>
            </a:r>
            <a:r>
              <a:rPr lang="en-US" altLang="ko-KR" dirty="0"/>
              <a:t>, </a:t>
            </a:r>
            <a:r>
              <a:rPr lang="ko-KR" altLang="en-US" dirty="0"/>
              <a:t>미세먼지 정도</a:t>
            </a:r>
            <a:r>
              <a:rPr lang="en-US" altLang="ko-KR" dirty="0"/>
              <a:t>, </a:t>
            </a:r>
            <a:r>
              <a:rPr lang="ko-KR" altLang="en-US" dirty="0"/>
              <a:t>습도에 따라 창문을 열고 닫음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스마트 모드 </a:t>
            </a:r>
            <a:r>
              <a:rPr lang="en-US" altLang="ko-KR" dirty="0"/>
              <a:t>– </a:t>
            </a:r>
            <a:r>
              <a:rPr lang="ko-KR" altLang="en-US" dirty="0"/>
              <a:t>사용자가 설정한 희망 온도</a:t>
            </a:r>
            <a:r>
              <a:rPr lang="en-US" altLang="ko-KR" dirty="0"/>
              <a:t>, </a:t>
            </a:r>
            <a:r>
              <a:rPr lang="ko-KR" altLang="en-US" dirty="0"/>
              <a:t>미세먼지 정도</a:t>
            </a:r>
            <a:r>
              <a:rPr lang="en-US" altLang="ko-KR" dirty="0"/>
              <a:t>, </a:t>
            </a:r>
            <a:r>
              <a:rPr lang="ko-KR" altLang="en-US" dirty="0"/>
              <a:t>습도에 따라 창문을 열고 닫음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1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ack">
    <p:bg>
      <p:bgPr>
        <a:solidFill>
          <a:srgbClr val="0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F48A1D-6663-4E5C-B148-D4A0B834F2B9}"/>
              </a:ext>
            </a:extLst>
          </p:cNvPr>
          <p:cNvSpPr/>
          <p:nvPr/>
        </p:nvSpPr>
        <p:spPr>
          <a:xfrm>
            <a:off x="399495" y="390617"/>
            <a:ext cx="8333988" cy="322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3632944" y="2001914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400" b="1" spc="3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클리네요</a:t>
            </a:r>
            <a:r>
              <a:rPr lang="ko-KR" altLang="en-US" sz="5400" b="1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</a:t>
            </a:r>
            <a:endParaRPr lang="en" sz="5400" b="1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Shape 41">
            <a:extLst>
              <a:ext uri="{FF2B5EF4-FFF2-40B4-BE49-F238E27FC236}">
                <a16:creationId xmlns:a16="http://schemas.microsoft.com/office/drawing/2014/main" id="{BDC96146-68A4-497E-AAD7-C5344B78E12F}"/>
              </a:ext>
            </a:extLst>
          </p:cNvPr>
          <p:cNvSpPr txBox="1">
            <a:spLocks/>
          </p:cNvSpPr>
          <p:nvPr/>
        </p:nvSpPr>
        <p:spPr>
          <a:xfrm>
            <a:off x="665825" y="390617"/>
            <a:ext cx="6931317" cy="2009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36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사물인터넷을 이용한 창문 </a:t>
            </a:r>
            <a:endParaRPr lang="en-US" altLang="ko-KR" sz="4000" u="sng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시스템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EF6D3E4-2407-45C8-8934-468432EEC7E0}"/>
              </a:ext>
            </a:extLst>
          </p:cNvPr>
          <p:cNvSpPr/>
          <p:nvPr/>
        </p:nvSpPr>
        <p:spPr>
          <a:xfrm rot="10800000">
            <a:off x="7908096" y="3453414"/>
            <a:ext cx="825387" cy="71154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39FD07-B11B-49C7-BD8E-839DAA4365DB}"/>
              </a:ext>
            </a:extLst>
          </p:cNvPr>
          <p:cNvCxnSpPr>
            <a:cxnSpLocks/>
          </p:cNvCxnSpPr>
          <p:nvPr/>
        </p:nvCxnSpPr>
        <p:spPr>
          <a:xfrm>
            <a:off x="7597142" y="6048658"/>
            <a:ext cx="0" cy="2308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712205-C52A-4966-83DC-9C12C737718C}"/>
              </a:ext>
            </a:extLst>
          </p:cNvPr>
          <p:cNvSpPr txBox="1"/>
          <p:nvPr/>
        </p:nvSpPr>
        <p:spPr>
          <a:xfrm>
            <a:off x="6807007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김택서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BE99A-CE6A-4965-A2F0-B5F3FDCAEBC5}"/>
              </a:ext>
            </a:extLst>
          </p:cNvPr>
          <p:cNvSpPr txBox="1"/>
          <p:nvPr/>
        </p:nvSpPr>
        <p:spPr>
          <a:xfrm>
            <a:off x="7845694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유성진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2A7866-8A12-4AB0-A10F-9B0B77CFB7A6}"/>
              </a:ext>
            </a:extLst>
          </p:cNvPr>
          <p:cNvSpPr/>
          <p:nvPr/>
        </p:nvSpPr>
        <p:spPr>
          <a:xfrm>
            <a:off x="6625154" y="5705388"/>
            <a:ext cx="2032986" cy="2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9D2E24-A474-440A-AEC0-D353681E8DB3}"/>
              </a:ext>
            </a:extLst>
          </p:cNvPr>
          <p:cNvSpPr/>
          <p:nvPr/>
        </p:nvSpPr>
        <p:spPr>
          <a:xfrm>
            <a:off x="488271" y="5675801"/>
            <a:ext cx="3302493" cy="645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 2017</a:t>
            </a:r>
            <a:r>
              <a:rPr lang="ko-KR" altLang="en-US" sz="1600" dirty="0">
                <a:solidFill>
                  <a:schemeClr val="bg1"/>
                </a:solidFill>
              </a:rPr>
              <a:t>년 </a:t>
            </a:r>
            <a:r>
              <a:rPr lang="ko-KR" altLang="en-US" sz="1600" b="1" dirty="0">
                <a:solidFill>
                  <a:schemeClr val="bg1"/>
                </a:solidFill>
              </a:rPr>
              <a:t>아이디어 </a:t>
            </a:r>
            <a:r>
              <a:rPr lang="ko-KR" altLang="en-US" sz="1600" dirty="0" err="1">
                <a:solidFill>
                  <a:schemeClr val="bg1"/>
                </a:solidFill>
              </a:rPr>
              <a:t>융합팩토리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메이커스리그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6</a:t>
            </a:r>
            <a:r>
              <a:rPr lang="ko-KR" altLang="en-US" sz="1600" b="1" dirty="0">
                <a:solidFill>
                  <a:schemeClr val="bg1"/>
                </a:solidFill>
              </a:rPr>
              <a:t>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5382013" y="866400"/>
            <a:ext cx="2554201" cy="512522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4294967295"/>
          </p:nvPr>
        </p:nvSpPr>
        <p:spPr>
          <a:xfrm>
            <a:off x="987425" y="1079700"/>
            <a:ext cx="3571800" cy="469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창문 </a:t>
            </a:r>
            <a:r>
              <a:rPr lang="ko-KR" altLang="en-US" sz="1800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계폐조건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터치로 창문 열기 </a:t>
            </a:r>
            <a:r>
              <a:rPr lang="en-US" altLang="ko-KR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닫기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 여부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미세 먼지 여부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기온 조절 설정 여부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067D3-8771-4147-A8BC-2E9886DD9B43}"/>
              </a:ext>
            </a:extLst>
          </p:cNvPr>
          <p:cNvSpPr/>
          <p:nvPr/>
        </p:nvSpPr>
        <p:spPr>
          <a:xfrm>
            <a:off x="5504155" y="1305017"/>
            <a:ext cx="2317072" cy="411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14F0F9-E477-40F0-88BE-0AAB7F1AAD47}"/>
              </a:ext>
            </a:extLst>
          </p:cNvPr>
          <p:cNvGrpSpPr/>
          <p:nvPr/>
        </p:nvGrpSpPr>
        <p:grpSpPr>
          <a:xfrm>
            <a:off x="5504155" y="1455868"/>
            <a:ext cx="2317072" cy="307777"/>
            <a:chOff x="0" y="459132"/>
            <a:chExt cx="7315200" cy="917194"/>
          </a:xfrm>
        </p:grpSpPr>
        <p:sp>
          <p:nvSpPr>
            <p:cNvPr id="27" name="Action Bar">
              <a:extLst>
                <a:ext uri="{FF2B5EF4-FFF2-40B4-BE49-F238E27FC236}">
                  <a16:creationId xmlns:a16="http://schemas.microsoft.com/office/drawing/2014/main" id="{E5F90D55-0078-42BB-81C8-C2371F6787DC}"/>
                </a:ext>
              </a:extLst>
            </p:cNvPr>
            <p:cNvSpPr/>
            <p:nvPr/>
          </p:nvSpPr>
          <p:spPr>
            <a:xfrm>
              <a:off x="0" y="459132"/>
              <a:ext cx="7315200" cy="90611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127000" dist="25400" dir="5400000" algn="t" rotWithShape="0">
                <a:prstClr val="black">
                  <a:alpha val="2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Refresh">
              <a:extLst>
                <a:ext uri="{FF2B5EF4-FFF2-40B4-BE49-F238E27FC236}">
                  <a16:creationId xmlns:a16="http://schemas.microsoft.com/office/drawing/2014/main" id="{E3BE4DE2-C84B-41A7-89DC-B5D03CDB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002" y="627434"/>
              <a:ext cx="609600" cy="609600"/>
            </a:xfrm>
            <a:prstGeom prst="rect">
              <a:avLst/>
            </a:prstGeom>
          </p:spPr>
        </p:pic>
        <p:sp>
          <p:nvSpPr>
            <p:cNvPr id="29" name="Up Caret">
              <a:extLst>
                <a:ext uri="{FF2B5EF4-FFF2-40B4-BE49-F238E27FC236}">
                  <a16:creationId xmlns:a16="http://schemas.microsoft.com/office/drawing/2014/main" id="{34792DAC-2389-49CF-8878-219CF780E517}"/>
                </a:ext>
              </a:extLst>
            </p:cNvPr>
            <p:cNvSpPr>
              <a:spLocks noChangeAspect="1"/>
            </p:cNvSpPr>
            <p:nvPr/>
          </p:nvSpPr>
          <p:spPr>
            <a:xfrm rot="-10800000">
              <a:off x="85775" y="783283"/>
              <a:ext cx="126444" cy="267325"/>
            </a:xfrm>
            <a:prstGeom prst="chevron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pp Title">
              <a:extLst>
                <a:ext uri="{FF2B5EF4-FFF2-40B4-BE49-F238E27FC236}">
                  <a16:creationId xmlns:a16="http://schemas.microsoft.com/office/drawing/2014/main" id="{64E9A56E-976D-4923-B444-E868B8140840}"/>
                </a:ext>
              </a:extLst>
            </p:cNvPr>
            <p:cNvSpPr txBox="1"/>
            <p:nvPr/>
          </p:nvSpPr>
          <p:spPr>
            <a:xfrm>
              <a:off x="846542" y="459132"/>
              <a:ext cx="3165669" cy="917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Cleanair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31" name="App Icon">
              <a:extLst>
                <a:ext uri="{FF2B5EF4-FFF2-40B4-BE49-F238E27FC236}">
                  <a16:creationId xmlns:a16="http://schemas.microsoft.com/office/drawing/2014/main" id="{0661DD2A-7AF6-4F2B-B9A3-BE1EA2CAB4B0}"/>
                </a:ext>
              </a:extLst>
            </p:cNvPr>
            <p:cNvGrpSpPr/>
            <p:nvPr/>
          </p:nvGrpSpPr>
          <p:grpSpPr>
            <a:xfrm>
              <a:off x="296843" y="663078"/>
              <a:ext cx="493053" cy="531395"/>
              <a:chOff x="296843" y="663078"/>
              <a:chExt cx="493053" cy="531395"/>
            </a:xfrm>
          </p:grpSpPr>
          <p:sp>
            <p:nvSpPr>
              <p:cNvPr id="36" name="Shadow">
                <a:extLst>
                  <a:ext uri="{FF2B5EF4-FFF2-40B4-BE49-F238E27FC236}">
                    <a16:creationId xmlns:a16="http://schemas.microsoft.com/office/drawing/2014/main" id="{6D0E9EB7-908B-45DC-927F-601D9D8AD61D}"/>
                  </a:ext>
                </a:extLst>
              </p:cNvPr>
              <p:cNvSpPr/>
              <p:nvPr/>
            </p:nvSpPr>
            <p:spPr>
              <a:xfrm>
                <a:off x="296843" y="663078"/>
                <a:ext cx="493053" cy="50783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perspectiveBelow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ain Plate">
                <a:extLst>
                  <a:ext uri="{FF2B5EF4-FFF2-40B4-BE49-F238E27FC236}">
                    <a16:creationId xmlns:a16="http://schemas.microsoft.com/office/drawing/2014/main" id="{035028BA-48B5-40B7-8E86-84E44C7B14D9}"/>
                  </a:ext>
                </a:extLst>
              </p:cNvPr>
              <p:cNvSpPr/>
              <p:nvPr/>
            </p:nvSpPr>
            <p:spPr>
              <a:xfrm>
                <a:off x="296843" y="686642"/>
                <a:ext cx="493053" cy="50783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perspectiveBelow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Overflow Icon">
              <a:extLst>
                <a:ext uri="{FF2B5EF4-FFF2-40B4-BE49-F238E27FC236}">
                  <a16:creationId xmlns:a16="http://schemas.microsoft.com/office/drawing/2014/main" id="{CCF4D1D4-211E-4E04-BC84-33BAE9FD5A63}"/>
                </a:ext>
              </a:extLst>
            </p:cNvPr>
            <p:cNvGrpSpPr/>
            <p:nvPr/>
          </p:nvGrpSpPr>
          <p:grpSpPr>
            <a:xfrm>
              <a:off x="6734892" y="735091"/>
              <a:ext cx="93018" cy="375234"/>
              <a:chOff x="6734892" y="735091"/>
              <a:chExt cx="93018" cy="375234"/>
            </a:xfrm>
          </p:grpSpPr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9E660C33-C03F-479D-98A0-95798A6EA131}"/>
                  </a:ext>
                </a:extLst>
              </p:cNvPr>
              <p:cNvSpPr/>
              <p:nvPr/>
            </p:nvSpPr>
            <p:spPr>
              <a:xfrm>
                <a:off x="6734892" y="735091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EA7895AC-D958-4342-9314-2B51EB67B000}"/>
                  </a:ext>
                </a:extLst>
              </p:cNvPr>
              <p:cNvSpPr/>
              <p:nvPr/>
            </p:nvSpPr>
            <p:spPr>
              <a:xfrm>
                <a:off x="6734892" y="876199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BCB4AADB-236E-4874-B1A9-27AC7EEE4424}"/>
                  </a:ext>
                </a:extLst>
              </p:cNvPr>
              <p:cNvSpPr/>
              <p:nvPr/>
            </p:nvSpPr>
            <p:spPr>
              <a:xfrm>
                <a:off x="6734892" y="1017307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Notification Bar">
            <a:extLst>
              <a:ext uri="{FF2B5EF4-FFF2-40B4-BE49-F238E27FC236}">
                <a16:creationId xmlns:a16="http://schemas.microsoft.com/office/drawing/2014/main" id="{EAA52C2A-E2DD-4865-ADBF-46D9F5A6E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55" y="1305017"/>
            <a:ext cx="2317072" cy="150851"/>
          </a:xfrm>
          <a:prstGeom prst="rect">
            <a:avLst/>
          </a:prstGeom>
        </p:spPr>
      </p:pic>
      <p:pic>
        <p:nvPicPr>
          <p:cNvPr id="39" name="Soft Button">
            <a:extLst>
              <a:ext uri="{FF2B5EF4-FFF2-40B4-BE49-F238E27FC236}">
                <a16:creationId xmlns:a16="http://schemas.microsoft.com/office/drawing/2014/main" id="{BF6DA930-9ECB-426A-87B6-7218EC99A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49" y="5169895"/>
            <a:ext cx="2334278" cy="291785"/>
          </a:xfrm>
          <a:prstGeom prst="rect">
            <a:avLst/>
          </a:prstGeom>
        </p:spPr>
      </p:pic>
      <p:grpSp>
        <p:nvGrpSpPr>
          <p:cNvPr id="47" name="Card">
            <a:extLst>
              <a:ext uri="{FF2B5EF4-FFF2-40B4-BE49-F238E27FC236}">
                <a16:creationId xmlns:a16="http://schemas.microsoft.com/office/drawing/2014/main" id="{400C0ACE-3492-4162-AA1A-A531D6A38079}"/>
              </a:ext>
            </a:extLst>
          </p:cNvPr>
          <p:cNvGrpSpPr/>
          <p:nvPr/>
        </p:nvGrpSpPr>
        <p:grpSpPr>
          <a:xfrm>
            <a:off x="5507671" y="1776066"/>
            <a:ext cx="2319566" cy="2040602"/>
            <a:chOff x="201216" y="1633090"/>
            <a:chExt cx="6912768" cy="5865375"/>
          </a:xfrm>
        </p:grpSpPr>
        <p:sp>
          <p:nvSpPr>
            <p:cNvPr id="127" name="Card">
              <a:extLst>
                <a:ext uri="{FF2B5EF4-FFF2-40B4-BE49-F238E27FC236}">
                  <a16:creationId xmlns:a16="http://schemas.microsoft.com/office/drawing/2014/main" id="{07D03BF5-A0B4-4280-AAF0-6D228AB7387A}"/>
                </a:ext>
              </a:extLst>
            </p:cNvPr>
            <p:cNvSpPr/>
            <p:nvPr/>
          </p:nvSpPr>
          <p:spPr>
            <a:xfrm>
              <a:off x="201216" y="1633090"/>
              <a:ext cx="6912768" cy="5865375"/>
            </a:xfrm>
            <a:prstGeom prst="roundRect">
              <a:avLst>
                <a:gd name="adj" fmla="val 35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/>
            </a:p>
          </p:txBody>
        </p:sp>
        <p:sp>
          <p:nvSpPr>
            <p:cNvPr id="128" name="Card Title">
              <a:extLst>
                <a:ext uri="{FF2B5EF4-FFF2-40B4-BE49-F238E27FC236}">
                  <a16:creationId xmlns:a16="http://schemas.microsoft.com/office/drawing/2014/main" id="{A093FC35-D716-4A03-B5AD-EE54BBFFE8DB}"/>
                </a:ext>
              </a:extLst>
            </p:cNvPr>
            <p:cNvSpPr txBox="1"/>
            <p:nvPr/>
          </p:nvSpPr>
          <p:spPr>
            <a:xfrm>
              <a:off x="543370" y="1881841"/>
              <a:ext cx="4392488" cy="75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858585"/>
                  </a:solidFill>
                  <a:latin typeface="Roboto Lt" pitchFamily="2" charset="0"/>
                  <a:ea typeface="Roboto Lt" pitchFamily="2" charset="0"/>
                </a:rPr>
                <a:t>현재 상태</a:t>
              </a:r>
              <a:endParaRPr lang="en-US" sz="1100" dirty="0">
                <a:solidFill>
                  <a:srgbClr val="858585"/>
                </a:solidFill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49" name="Today's Weather">
            <a:extLst>
              <a:ext uri="{FF2B5EF4-FFF2-40B4-BE49-F238E27FC236}">
                <a16:creationId xmlns:a16="http://schemas.microsoft.com/office/drawing/2014/main" id="{2275A05C-B5CE-42C6-9EA0-0558EC90A6B1}"/>
              </a:ext>
            </a:extLst>
          </p:cNvPr>
          <p:cNvGrpSpPr/>
          <p:nvPr/>
        </p:nvGrpSpPr>
        <p:grpSpPr>
          <a:xfrm>
            <a:off x="5674958" y="1894485"/>
            <a:ext cx="2360582" cy="1141050"/>
            <a:chOff x="730057" y="3781520"/>
            <a:chExt cx="7035002" cy="3400555"/>
          </a:xfrm>
        </p:grpSpPr>
        <p:sp>
          <p:nvSpPr>
            <p:cNvPr id="50" name="Weather Condition">
              <a:extLst>
                <a:ext uri="{FF2B5EF4-FFF2-40B4-BE49-F238E27FC236}">
                  <a16:creationId xmlns:a16="http://schemas.microsoft.com/office/drawing/2014/main" id="{7F20BADD-1961-4E4A-A709-0A7818541C19}"/>
                </a:ext>
              </a:extLst>
            </p:cNvPr>
            <p:cNvSpPr txBox="1"/>
            <p:nvPr/>
          </p:nvSpPr>
          <p:spPr>
            <a:xfrm>
              <a:off x="1702949" y="460785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51" name="Thunderstorm">
              <a:extLst>
                <a:ext uri="{FF2B5EF4-FFF2-40B4-BE49-F238E27FC236}">
                  <a16:creationId xmlns:a16="http://schemas.microsoft.com/office/drawing/2014/main" id="{7E70AA6F-2387-4C9D-A6EE-85BFB776DFC2}"/>
                </a:ext>
              </a:extLst>
            </p:cNvPr>
            <p:cNvGrpSpPr/>
            <p:nvPr/>
          </p:nvGrpSpPr>
          <p:grpSpPr>
            <a:xfrm>
              <a:off x="730057" y="4486301"/>
              <a:ext cx="1080120" cy="1135021"/>
              <a:chOff x="730057" y="4486301"/>
              <a:chExt cx="1080120" cy="1135021"/>
            </a:xfrm>
          </p:grpSpPr>
          <p:grpSp>
            <p:nvGrpSpPr>
              <p:cNvPr id="59" name="Rain">
                <a:extLst>
                  <a:ext uri="{FF2B5EF4-FFF2-40B4-BE49-F238E27FC236}">
                    <a16:creationId xmlns:a16="http://schemas.microsoft.com/office/drawing/2014/main" id="{F7798C25-DA09-4C68-97D1-69398FA17B66}"/>
                  </a:ext>
                </a:extLst>
              </p:cNvPr>
              <p:cNvGrpSpPr/>
              <p:nvPr/>
            </p:nvGrpSpPr>
            <p:grpSpPr>
              <a:xfrm>
                <a:off x="862814" y="5223726"/>
                <a:ext cx="778037" cy="397596"/>
                <a:chOff x="862814" y="5223726"/>
                <a:chExt cx="778037" cy="397596"/>
              </a:xfrm>
            </p:grpSpPr>
            <p:sp>
              <p:nvSpPr>
                <p:cNvPr id="67" name="Rain Drop">
                  <a:extLst>
                    <a:ext uri="{FF2B5EF4-FFF2-40B4-BE49-F238E27FC236}">
                      <a16:creationId xmlns:a16="http://schemas.microsoft.com/office/drawing/2014/main" id="{42C09C80-57D1-4F6F-A7B3-0D26262ECE51}"/>
                    </a:ext>
                  </a:extLst>
                </p:cNvPr>
                <p:cNvSpPr/>
                <p:nvPr/>
              </p:nvSpPr>
              <p:spPr>
                <a:xfrm rot="1800000">
                  <a:off x="862814" y="5254757"/>
                  <a:ext cx="45719" cy="3600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8" name="Rain Drop">
                  <a:extLst>
                    <a:ext uri="{FF2B5EF4-FFF2-40B4-BE49-F238E27FC236}">
                      <a16:creationId xmlns:a16="http://schemas.microsoft.com/office/drawing/2014/main" id="{7EBB7023-2310-4C6C-87F9-F8D41B51FCEA}"/>
                    </a:ext>
                  </a:extLst>
                </p:cNvPr>
                <p:cNvSpPr/>
                <p:nvPr/>
              </p:nvSpPr>
              <p:spPr>
                <a:xfrm rot="1800000">
                  <a:off x="1145772" y="5253402"/>
                  <a:ext cx="45719" cy="3600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9" name="Rain Drop">
                  <a:extLst>
                    <a:ext uri="{FF2B5EF4-FFF2-40B4-BE49-F238E27FC236}">
                      <a16:creationId xmlns:a16="http://schemas.microsoft.com/office/drawing/2014/main" id="{C8CC3310-56B0-4905-8CFD-DFF0609AF474}"/>
                    </a:ext>
                  </a:extLst>
                </p:cNvPr>
                <p:cNvSpPr/>
                <p:nvPr/>
              </p:nvSpPr>
              <p:spPr>
                <a:xfrm rot="1800000">
                  <a:off x="1403106" y="5223726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129" name="Rain Drop">
                  <a:extLst>
                    <a:ext uri="{FF2B5EF4-FFF2-40B4-BE49-F238E27FC236}">
                      <a16:creationId xmlns:a16="http://schemas.microsoft.com/office/drawing/2014/main" id="{4523E132-D40E-4BA7-A067-67ED5572D62A}"/>
                    </a:ext>
                  </a:extLst>
                </p:cNvPr>
                <p:cNvSpPr/>
                <p:nvPr/>
              </p:nvSpPr>
              <p:spPr>
                <a:xfrm rot="1800000">
                  <a:off x="1595132" y="5261285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0" name="Cloud">
                <a:extLst>
                  <a:ext uri="{FF2B5EF4-FFF2-40B4-BE49-F238E27FC236}">
                    <a16:creationId xmlns:a16="http://schemas.microsoft.com/office/drawing/2014/main" id="{95AE2B68-C87A-4534-87F3-D7DBC39F984A}"/>
                  </a:ext>
                </a:extLst>
              </p:cNvPr>
              <p:cNvGrpSpPr/>
              <p:nvPr/>
            </p:nvGrpSpPr>
            <p:grpSpPr>
              <a:xfrm>
                <a:off x="730057" y="4486301"/>
                <a:ext cx="1080120" cy="699725"/>
                <a:chOff x="730057" y="4486301"/>
                <a:chExt cx="1080120" cy="699725"/>
              </a:xfrm>
              <a:solidFill>
                <a:srgbClr val="E5E5E5"/>
              </a:solidFill>
            </p:grpSpPr>
            <p:sp>
              <p:nvSpPr>
                <p:cNvPr id="64" name="Rounded Rectangle 12">
                  <a:extLst>
                    <a:ext uri="{FF2B5EF4-FFF2-40B4-BE49-F238E27FC236}">
                      <a16:creationId xmlns:a16="http://schemas.microsoft.com/office/drawing/2014/main" id="{26685379-1F95-441B-9A64-7B98D3D58C3A}"/>
                    </a:ext>
                  </a:extLst>
                </p:cNvPr>
                <p:cNvSpPr/>
                <p:nvPr/>
              </p:nvSpPr>
              <p:spPr>
                <a:xfrm>
                  <a:off x="730057" y="4753978"/>
                  <a:ext cx="1080120" cy="43204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5" name="Oval 13">
                  <a:extLst>
                    <a:ext uri="{FF2B5EF4-FFF2-40B4-BE49-F238E27FC236}">
                      <a16:creationId xmlns:a16="http://schemas.microsoft.com/office/drawing/2014/main" id="{B0603ED7-6E62-4425-B471-D23FBFB76868}"/>
                    </a:ext>
                  </a:extLst>
                </p:cNvPr>
                <p:cNvSpPr/>
                <p:nvPr/>
              </p:nvSpPr>
              <p:spPr>
                <a:xfrm>
                  <a:off x="890885" y="4486301"/>
                  <a:ext cx="469848" cy="4698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6" name="Oval 37">
                  <a:extLst>
                    <a:ext uri="{FF2B5EF4-FFF2-40B4-BE49-F238E27FC236}">
                      <a16:creationId xmlns:a16="http://schemas.microsoft.com/office/drawing/2014/main" id="{022B62F3-2E0F-4DAA-ACCD-8E53BCC2624B}"/>
                    </a:ext>
                  </a:extLst>
                </p:cNvPr>
                <p:cNvSpPr/>
                <p:nvPr/>
              </p:nvSpPr>
              <p:spPr>
                <a:xfrm>
                  <a:off x="1233099" y="4584489"/>
                  <a:ext cx="352356" cy="3523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</p:grpSp>
        </p:grpSp>
        <p:sp>
          <p:nvSpPr>
            <p:cNvPr id="52" name="Temperature">
              <a:extLst>
                <a:ext uri="{FF2B5EF4-FFF2-40B4-BE49-F238E27FC236}">
                  <a16:creationId xmlns:a16="http://schemas.microsoft.com/office/drawing/2014/main" id="{6A2FDCA6-2A99-494E-97DC-AE6AF1F24C22}"/>
                </a:ext>
              </a:extLst>
            </p:cNvPr>
            <p:cNvSpPr txBox="1"/>
            <p:nvPr/>
          </p:nvSpPr>
          <p:spPr>
            <a:xfrm>
              <a:off x="4180420" y="3781520"/>
              <a:ext cx="3584639" cy="2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2°</a:t>
              </a:r>
            </a:p>
          </p:txBody>
        </p:sp>
        <p:sp>
          <p:nvSpPr>
            <p:cNvPr id="132" name="Weather Condition">
              <a:extLst>
                <a:ext uri="{FF2B5EF4-FFF2-40B4-BE49-F238E27FC236}">
                  <a16:creationId xmlns:a16="http://schemas.microsoft.com/office/drawing/2014/main" id="{6BB56318-C7D4-418F-84FF-81067B520C0A}"/>
                </a:ext>
              </a:extLst>
            </p:cNvPr>
            <p:cNvSpPr txBox="1"/>
            <p:nvPr/>
          </p:nvSpPr>
          <p:spPr>
            <a:xfrm>
              <a:off x="1018013" y="6030598"/>
              <a:ext cx="2163350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검출되지 않음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5" name="Weather Condition">
              <a:extLst>
                <a:ext uri="{FF2B5EF4-FFF2-40B4-BE49-F238E27FC236}">
                  <a16:creationId xmlns:a16="http://schemas.microsoft.com/office/drawing/2014/main" id="{D18F36F0-5FAB-49EF-8DEA-7D56ADA02B19}"/>
                </a:ext>
              </a:extLst>
            </p:cNvPr>
            <p:cNvSpPr txBox="1"/>
            <p:nvPr/>
          </p:nvSpPr>
          <p:spPr>
            <a:xfrm>
              <a:off x="4646040" y="603059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닫힘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8" name="Temperature">
              <a:extLst>
                <a:ext uri="{FF2B5EF4-FFF2-40B4-BE49-F238E27FC236}">
                  <a16:creationId xmlns:a16="http://schemas.microsoft.com/office/drawing/2014/main" id="{68E906AA-9210-4B33-85FE-2BAD6068E587}"/>
                </a:ext>
              </a:extLst>
            </p:cNvPr>
            <p:cNvSpPr txBox="1"/>
            <p:nvPr/>
          </p:nvSpPr>
          <p:spPr>
            <a:xfrm>
              <a:off x="5883073" y="5262899"/>
              <a:ext cx="1528666" cy="82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23°</a:t>
              </a:r>
            </a:p>
          </p:txBody>
        </p:sp>
        <p:sp>
          <p:nvSpPr>
            <p:cNvPr id="153" name="Weather Condition">
              <a:extLst>
                <a:ext uri="{FF2B5EF4-FFF2-40B4-BE49-F238E27FC236}">
                  <a16:creationId xmlns:a16="http://schemas.microsoft.com/office/drawing/2014/main" id="{D2EC60BD-A8F1-45F9-8910-BA6E3A23469C}"/>
                </a:ext>
              </a:extLst>
            </p:cNvPr>
            <p:cNvSpPr txBox="1"/>
            <p:nvPr/>
          </p:nvSpPr>
          <p:spPr>
            <a:xfrm>
              <a:off x="1018013" y="651793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80%</a:t>
              </a:r>
            </a:p>
          </p:txBody>
        </p:sp>
        <p:sp>
          <p:nvSpPr>
            <p:cNvPr id="156" name="Weather Condition">
              <a:extLst>
                <a:ext uri="{FF2B5EF4-FFF2-40B4-BE49-F238E27FC236}">
                  <a16:creationId xmlns:a16="http://schemas.microsoft.com/office/drawing/2014/main" id="{E557EA60-E0EA-4F0D-A1F4-AADE13BFC0C0}"/>
                </a:ext>
              </a:extLst>
            </p:cNvPr>
            <p:cNvSpPr txBox="1"/>
            <p:nvPr/>
          </p:nvSpPr>
          <p:spPr>
            <a:xfrm>
              <a:off x="4646040" y="6540009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깨끗함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DA444E1-8A7A-454D-AA5A-FA03BD21CAA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flipH="1">
            <a:off x="5646914" y="2699743"/>
            <a:ext cx="124224" cy="90358"/>
          </a:xfrm>
          <a:prstGeom prst="rect">
            <a:avLst/>
          </a:prstGeom>
        </p:spPr>
      </p:pic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8A2681E3-8B6D-4387-BE3E-DDF90B2B6323}"/>
              </a:ext>
            </a:extLst>
          </p:cNvPr>
          <p:cNvGrpSpPr/>
          <p:nvPr/>
        </p:nvGrpSpPr>
        <p:grpSpPr>
          <a:xfrm>
            <a:off x="6807494" y="2695035"/>
            <a:ext cx="113937" cy="107196"/>
            <a:chOff x="5646914" y="2835275"/>
            <a:chExt cx="332388" cy="312723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6201178-A30E-442F-88F5-0C2FEA4F0D6F}"/>
                </a:ext>
              </a:extLst>
            </p:cNvPr>
            <p:cNvSpPr/>
            <p:nvPr/>
          </p:nvSpPr>
          <p:spPr>
            <a:xfrm>
              <a:off x="5646914" y="2835275"/>
              <a:ext cx="332388" cy="312723"/>
            </a:xfrm>
            <a:prstGeom prst="rect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A2987723-9485-437F-8BED-EB2BBB2BC797}"/>
                </a:ext>
              </a:extLst>
            </p:cNvPr>
            <p:cNvCxnSpPr>
              <a:cxnSpLocks/>
              <a:stCxn id="226" idx="0"/>
              <a:endCxn id="226" idx="2"/>
            </p:cNvCxnSpPr>
            <p:nvPr/>
          </p:nvCxnSpPr>
          <p:spPr>
            <a:xfrm>
              <a:off x="5813108" y="2835275"/>
              <a:ext cx="0" cy="31272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4C2273E8-F78B-4A19-85EF-7CD956D9E2B6}"/>
                </a:ext>
              </a:extLst>
            </p:cNvPr>
            <p:cNvCxnSpPr>
              <a:cxnSpLocks/>
              <a:stCxn id="226" idx="1"/>
              <a:endCxn id="226" idx="3"/>
            </p:cNvCxnSpPr>
            <p:nvPr/>
          </p:nvCxnSpPr>
          <p:spPr>
            <a:xfrm>
              <a:off x="5646914" y="2991637"/>
              <a:ext cx="33238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DBEE91A9-C38F-4B57-BF43-3938BE39BCDC}"/>
              </a:ext>
            </a:extLst>
          </p:cNvPr>
          <p:cNvCxnSpPr/>
          <p:nvPr/>
        </p:nvCxnSpPr>
        <p:spPr>
          <a:xfrm flipV="1">
            <a:off x="7346950" y="2382671"/>
            <a:ext cx="136118" cy="2113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49A8CC50-C194-442B-ACE3-45BB79227D6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5656594" y="2852242"/>
            <a:ext cx="132222" cy="132222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61AB895-EF62-4473-9999-65E763AC357A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756622" y="2812448"/>
            <a:ext cx="215681" cy="215681"/>
          </a:xfrm>
          <a:prstGeom prst="rect">
            <a:avLst/>
          </a:prstGeom>
        </p:spPr>
      </p:pic>
      <p:grpSp>
        <p:nvGrpSpPr>
          <p:cNvPr id="157" name="Category 1">
            <a:extLst>
              <a:ext uri="{FF2B5EF4-FFF2-40B4-BE49-F238E27FC236}">
                <a16:creationId xmlns:a16="http://schemas.microsoft.com/office/drawing/2014/main" id="{91B6D9D2-B625-4099-8E86-917CF816651F}"/>
              </a:ext>
            </a:extLst>
          </p:cNvPr>
          <p:cNvGrpSpPr/>
          <p:nvPr/>
        </p:nvGrpSpPr>
        <p:grpSpPr>
          <a:xfrm>
            <a:off x="5571579" y="3217915"/>
            <a:ext cx="2205432" cy="1084347"/>
            <a:chOff x="285032" y="1511138"/>
            <a:chExt cx="6745134" cy="3165559"/>
          </a:xfrm>
        </p:grpSpPr>
        <p:grpSp>
          <p:nvGrpSpPr>
            <p:cNvPr id="158" name="On">
              <a:extLst>
                <a:ext uri="{FF2B5EF4-FFF2-40B4-BE49-F238E27FC236}">
                  <a16:creationId xmlns:a16="http://schemas.microsoft.com/office/drawing/2014/main" id="{8FBF3A66-AD40-40EE-A4B6-82874ACEFAFE}"/>
                </a:ext>
              </a:extLst>
            </p:cNvPr>
            <p:cNvGrpSpPr/>
            <p:nvPr/>
          </p:nvGrpSpPr>
          <p:grpSpPr>
            <a:xfrm>
              <a:off x="4808658" y="2220422"/>
              <a:ext cx="1858343" cy="458569"/>
              <a:chOff x="4775819" y="3189505"/>
              <a:chExt cx="1858343" cy="458569"/>
            </a:xfrm>
          </p:grpSpPr>
          <p:sp>
            <p:nvSpPr>
              <p:cNvPr id="169" name="Button Background">
                <a:extLst>
                  <a:ext uri="{FF2B5EF4-FFF2-40B4-BE49-F238E27FC236}">
                    <a16:creationId xmlns:a16="http://schemas.microsoft.com/office/drawing/2014/main" id="{12FFEBE0-D221-4AE5-ADD3-66F8060A4A6C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170" name="Toggle Button">
                <a:extLst>
                  <a:ext uri="{FF2B5EF4-FFF2-40B4-BE49-F238E27FC236}">
                    <a16:creationId xmlns:a16="http://schemas.microsoft.com/office/drawing/2014/main" id="{59F075FF-81FF-4111-ADC8-0A6F7799F758}"/>
                  </a:ext>
                </a:extLst>
              </p:cNvPr>
              <p:cNvSpPr/>
              <p:nvPr/>
            </p:nvSpPr>
            <p:spPr>
              <a:xfrm>
                <a:off x="5710238" y="3217267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rgbClr val="33B5E5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latin typeface="Roboto" pitchFamily="2" charset="0"/>
                    <a:ea typeface="Roboto" pitchFamily="2" charset="0"/>
                  </a:rPr>
                  <a:t>ON</a:t>
                </a:r>
              </a:p>
            </p:txBody>
          </p:sp>
        </p:grpSp>
        <p:grpSp>
          <p:nvGrpSpPr>
            <p:cNvPr id="159" name="Off">
              <a:extLst>
                <a:ext uri="{FF2B5EF4-FFF2-40B4-BE49-F238E27FC236}">
                  <a16:creationId xmlns:a16="http://schemas.microsoft.com/office/drawing/2014/main" id="{875A031D-95F7-4DD7-B127-B6BD630F8C99}"/>
                </a:ext>
              </a:extLst>
            </p:cNvPr>
            <p:cNvGrpSpPr/>
            <p:nvPr/>
          </p:nvGrpSpPr>
          <p:grpSpPr>
            <a:xfrm>
              <a:off x="4784846" y="3185349"/>
              <a:ext cx="1858343" cy="458569"/>
              <a:chOff x="4775819" y="3189505"/>
              <a:chExt cx="1858343" cy="458569"/>
            </a:xfrm>
          </p:grpSpPr>
          <p:sp>
            <p:nvSpPr>
              <p:cNvPr id="167" name="Button Background">
                <a:extLst>
                  <a:ext uri="{FF2B5EF4-FFF2-40B4-BE49-F238E27FC236}">
                    <a16:creationId xmlns:a16="http://schemas.microsoft.com/office/drawing/2014/main" id="{98FB07A9-CFAC-4844-97EF-ABA408FC98B0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168" name="Toggle Button">
                <a:extLst>
                  <a:ext uri="{FF2B5EF4-FFF2-40B4-BE49-F238E27FC236}">
                    <a16:creationId xmlns:a16="http://schemas.microsoft.com/office/drawing/2014/main" id="{EFAF455E-0F57-4E4E-BB45-9F126844A25C}"/>
                  </a:ext>
                </a:extLst>
              </p:cNvPr>
              <p:cNvSpPr/>
              <p:nvPr/>
            </p:nvSpPr>
            <p:spPr>
              <a:xfrm>
                <a:off x="4808658" y="3217672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bg1">
                        <a:lumMod val="75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OFF</a:t>
                </a:r>
              </a:p>
            </p:txBody>
          </p:sp>
        </p:grpSp>
        <p:sp>
          <p:nvSpPr>
            <p:cNvPr id="160" name="Option 3">
              <a:extLst>
                <a:ext uri="{FF2B5EF4-FFF2-40B4-BE49-F238E27FC236}">
                  <a16:creationId xmlns:a16="http://schemas.microsoft.com/office/drawing/2014/main" id="{45CA1E3B-A989-42D7-AB7F-FA4FB7744A5D}"/>
                </a:ext>
              </a:extLst>
            </p:cNvPr>
            <p:cNvSpPr txBox="1"/>
            <p:nvPr/>
          </p:nvSpPr>
          <p:spPr>
            <a:xfrm>
              <a:off x="369411" y="4092672"/>
              <a:ext cx="4415436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 설정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…</a:t>
              </a:r>
            </a:p>
          </p:txBody>
        </p:sp>
        <p:cxnSp>
          <p:nvCxnSpPr>
            <p:cNvPr id="161" name="Divider 2">
              <a:extLst>
                <a:ext uri="{FF2B5EF4-FFF2-40B4-BE49-F238E27FC236}">
                  <a16:creationId xmlns:a16="http://schemas.microsoft.com/office/drawing/2014/main" id="{60ABF969-6F61-4EC9-8744-D17677A1847E}"/>
                </a:ext>
              </a:extLst>
            </p:cNvPr>
            <p:cNvCxnSpPr/>
            <p:nvPr/>
          </p:nvCxnSpPr>
          <p:spPr>
            <a:xfrm>
              <a:off x="285032" y="3880579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ption 2">
              <a:extLst>
                <a:ext uri="{FF2B5EF4-FFF2-40B4-BE49-F238E27FC236}">
                  <a16:creationId xmlns:a16="http://schemas.microsoft.com/office/drawing/2014/main" id="{6BFDF1B0-2E0D-4165-8D5C-4E05AD1C69A6}"/>
                </a:ext>
              </a:extLst>
            </p:cNvPr>
            <p:cNvSpPr txBox="1"/>
            <p:nvPr/>
          </p:nvSpPr>
          <p:spPr>
            <a:xfrm>
              <a:off x="369411" y="3132063"/>
              <a:ext cx="2189543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163" name="Divider 1">
              <a:extLst>
                <a:ext uri="{FF2B5EF4-FFF2-40B4-BE49-F238E27FC236}">
                  <a16:creationId xmlns:a16="http://schemas.microsoft.com/office/drawing/2014/main" id="{D9764BD3-AC25-4AED-A11F-11BDC9F4BD02}"/>
                </a:ext>
              </a:extLst>
            </p:cNvPr>
            <p:cNvCxnSpPr/>
            <p:nvPr/>
          </p:nvCxnSpPr>
          <p:spPr>
            <a:xfrm>
              <a:off x="285033" y="2929235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ption 1">
              <a:extLst>
                <a:ext uri="{FF2B5EF4-FFF2-40B4-BE49-F238E27FC236}">
                  <a16:creationId xmlns:a16="http://schemas.microsoft.com/office/drawing/2014/main" id="{B3D01E97-D9D8-417F-8D7A-5703EF07EC88}"/>
                </a:ext>
              </a:extLst>
            </p:cNvPr>
            <p:cNvSpPr txBox="1"/>
            <p:nvPr/>
          </p:nvSpPr>
          <p:spPr>
            <a:xfrm>
              <a:off x="369411" y="2188135"/>
              <a:ext cx="1872208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창문 닫기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66" name="Title">
              <a:extLst>
                <a:ext uri="{FF2B5EF4-FFF2-40B4-BE49-F238E27FC236}">
                  <a16:creationId xmlns:a16="http://schemas.microsoft.com/office/drawing/2014/main" id="{C283534E-8AA8-4A52-9605-9583D4D2174F}"/>
                </a:ext>
              </a:extLst>
            </p:cNvPr>
            <p:cNvSpPr txBox="1"/>
            <p:nvPr/>
          </p:nvSpPr>
          <p:spPr>
            <a:xfrm>
              <a:off x="369411" y="1511138"/>
              <a:ext cx="2424653" cy="67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33B5E5"/>
                  </a:solidFill>
                  <a:latin typeface="Roboto" pitchFamily="2" charset="0"/>
                  <a:ea typeface="Roboto" pitchFamily="2" charset="0"/>
                </a:rPr>
                <a:t>설정</a:t>
              </a:r>
              <a:endParaRPr lang="en-US" sz="900" b="1" dirty="0">
                <a:solidFill>
                  <a:srgbClr val="33B5E5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0CC5DA8-AC9D-43F5-9A76-44E858D68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505" y="1253225"/>
            <a:ext cx="2359580" cy="4213946"/>
          </a:xfrm>
          <a:prstGeom prst="rect">
            <a:avLst/>
          </a:prstGeom>
        </p:spPr>
      </p:pic>
      <p:sp>
        <p:nvSpPr>
          <p:cNvPr id="63" name="Shape 74">
            <a:extLst>
              <a:ext uri="{FF2B5EF4-FFF2-40B4-BE49-F238E27FC236}">
                <a16:creationId xmlns:a16="http://schemas.microsoft.com/office/drawing/2014/main" id="{EF019684-030A-4CD8-AA32-46FBC181374D}"/>
              </a:ext>
            </a:extLst>
          </p:cNvPr>
          <p:cNvSpPr txBox="1">
            <a:spLocks/>
          </p:cNvSpPr>
          <p:nvPr/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화면</a:t>
            </a:r>
            <a:endParaRPr lang="en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397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1802238" y="2663250"/>
            <a:ext cx="5539500" cy="46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1916713" y="3128200"/>
            <a:ext cx="5539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궁금하신 점 질문해 주세요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!</a:t>
            </a:r>
            <a:endParaRPr lang="en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A2D15E-8673-4F2E-ACC4-73BA8EFF064A}"/>
              </a:ext>
            </a:extLst>
          </p:cNvPr>
          <p:cNvSpPr/>
          <p:nvPr/>
        </p:nvSpPr>
        <p:spPr>
          <a:xfrm>
            <a:off x="878890" y="2752077"/>
            <a:ext cx="2929631" cy="128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INDEX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D7C5FA-EE0D-478F-ACE8-B95327420309}"/>
              </a:ext>
            </a:extLst>
          </p:cNvPr>
          <p:cNvCxnSpPr/>
          <p:nvPr/>
        </p:nvCxnSpPr>
        <p:spPr>
          <a:xfrm>
            <a:off x="4376691" y="2135079"/>
            <a:ext cx="0" cy="2547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B67DAB-7E2B-4263-9132-4C2269ABD1B2}"/>
              </a:ext>
            </a:extLst>
          </p:cNvPr>
          <p:cNvSpPr/>
          <p:nvPr/>
        </p:nvSpPr>
        <p:spPr>
          <a:xfrm>
            <a:off x="4705165" y="1460376"/>
            <a:ext cx="3559946" cy="3440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부품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디자인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4464270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부품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실제작은 지원금 지급되는 대로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2B237-C809-4133-993A-213EED11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안쪽 창문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4876C6-7289-45E4-8FDA-B35FBC68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927" y="959574"/>
            <a:ext cx="6856322" cy="4285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A95322-34AF-4540-8F85-377DEBB0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23" y="4032833"/>
            <a:ext cx="4108845" cy="25680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2F594D-C8D9-4E22-A064-CCB324858BEB}"/>
              </a:ext>
            </a:extLst>
          </p:cNvPr>
          <p:cNvCxnSpPr>
            <a:cxnSpLocks/>
          </p:cNvCxnSpPr>
          <p:nvPr/>
        </p:nvCxnSpPr>
        <p:spPr>
          <a:xfrm>
            <a:off x="2345094" y="4783494"/>
            <a:ext cx="3249301" cy="53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89F274-7166-45E7-880B-2DF05F7BE951}"/>
              </a:ext>
            </a:extLst>
          </p:cNvPr>
          <p:cNvSpPr/>
          <p:nvPr/>
        </p:nvSpPr>
        <p:spPr>
          <a:xfrm>
            <a:off x="4988767" y="1468074"/>
            <a:ext cx="3371462" cy="2077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부품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모터와 센서관리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 접속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창문개폐여부판단</a:t>
            </a:r>
          </a:p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블루투스 모듈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 접속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창문개폐용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창문개폐여부확인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098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1039E8-3E8E-49B3-A67E-2F7C18655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7" b="41359"/>
          <a:stretch/>
        </p:blipFill>
        <p:spPr>
          <a:xfrm>
            <a:off x="4522235" y="2593909"/>
            <a:ext cx="4621765" cy="20340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22B237-C809-4133-993A-213EED11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바깥쪽 창문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2F594D-C8D9-4E22-A064-CCB324858BEB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477210" y="4460033"/>
            <a:ext cx="3968620" cy="42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E5A4D4F-5374-446D-AE5D-E12E78617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6" t="13510" r="32108" b="24994"/>
          <a:stretch/>
        </p:blipFill>
        <p:spPr>
          <a:xfrm>
            <a:off x="854844" y="3962401"/>
            <a:ext cx="2622366" cy="18451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3B6B9F-749F-477C-B588-5F9CB2ADD658}"/>
              </a:ext>
            </a:extLst>
          </p:cNvPr>
          <p:cNvSpPr/>
          <p:nvPr/>
        </p:nvSpPr>
        <p:spPr>
          <a:xfrm>
            <a:off x="854844" y="1468074"/>
            <a:ext cx="3371462" cy="2077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부품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온습도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온습도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연기감지 센서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담배연기 감지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1248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endParaRPr lang="en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Shape 102">
            <a:extLst>
              <a:ext uri="{FF2B5EF4-FFF2-40B4-BE49-F238E27FC236}">
                <a16:creationId xmlns:a16="http://schemas.microsoft.com/office/drawing/2014/main" id="{07AF548F-5FDD-4585-947A-77F57BE287C3}"/>
              </a:ext>
            </a:extLst>
          </p:cNvPr>
          <p:cNvSpPr txBox="1">
            <a:spLocks/>
          </p:cNvSpPr>
          <p:nvPr/>
        </p:nvSpPr>
        <p:spPr>
          <a:xfrm>
            <a:off x="738600" y="2150100"/>
            <a:ext cx="2471100" cy="25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부착 방식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endParaRPr lang="en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감압형 부착방식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힘을 못 견딤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못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부착 부위를 뚫어야 함 </a:t>
            </a: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(</a:t>
            </a:r>
            <a:r>
              <a:rPr lang="ko-KR" altLang="en-US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손상</a:t>
            </a: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)</a:t>
            </a:r>
          </a:p>
          <a:p>
            <a:pPr>
              <a:buFont typeface="PT Serif"/>
              <a:buNone/>
            </a:pPr>
            <a:endParaRPr lang="en-US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못으로 부착하기로 결정</a:t>
            </a:r>
            <a:endParaRPr lang="en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  <p:sp>
        <p:nvSpPr>
          <p:cNvPr id="10" name="Shape 102">
            <a:extLst>
              <a:ext uri="{FF2B5EF4-FFF2-40B4-BE49-F238E27FC236}">
                <a16:creationId xmlns:a16="http://schemas.microsoft.com/office/drawing/2014/main" id="{49AA4FB7-C3B0-4D98-9DC2-238292F5708D}"/>
              </a:ext>
            </a:extLst>
          </p:cNvPr>
          <p:cNvSpPr txBox="1">
            <a:spLocks/>
          </p:cNvSpPr>
          <p:nvPr/>
        </p:nvSpPr>
        <p:spPr>
          <a:xfrm>
            <a:off x="3413375" y="2150100"/>
            <a:ext cx="2471100" cy="25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부착 부위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endParaRPr lang="en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창문의 창틀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모터의 무게로 효율 감소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창문 옆 벽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부착 방식의 제한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레일</a:t>
            </a:r>
          </a:p>
          <a:p>
            <a:pPr>
              <a:buNone/>
            </a:pPr>
            <a:r>
              <a:rPr lang="en-US" altLang="ko-KR" sz="1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창문의 움직임 제한</a:t>
            </a:r>
          </a:p>
          <a:p>
            <a:pPr>
              <a:buFont typeface="PT Serif"/>
              <a:buNone/>
            </a:pPr>
            <a:endParaRPr lang="en-US" altLang="ko-KR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  <p:sp>
        <p:nvSpPr>
          <p:cNvPr id="11" name="Shape 102">
            <a:extLst>
              <a:ext uri="{FF2B5EF4-FFF2-40B4-BE49-F238E27FC236}">
                <a16:creationId xmlns:a16="http://schemas.microsoft.com/office/drawing/2014/main" id="{4FB46300-98F5-4014-BBE5-F5A87B435B10}"/>
              </a:ext>
            </a:extLst>
          </p:cNvPr>
          <p:cNvSpPr txBox="1">
            <a:spLocks/>
          </p:cNvSpPr>
          <p:nvPr/>
        </p:nvSpPr>
        <p:spPr>
          <a:xfrm>
            <a:off x="6088150" y="2150100"/>
            <a:ext cx="2471100" cy="25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작동 방식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endParaRPr lang="en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기어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모터의 부착 방식에 따라 효율성 감속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벨트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r>
              <a:rPr 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-&gt; </a:t>
            </a:r>
            <a:r>
              <a:rPr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많은 공간을 차지</a:t>
            </a:r>
            <a:endParaRPr lang="en-US" altLang="ko-KR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>
              <a:buFont typeface="PT Serif"/>
              <a:buNone/>
            </a:pPr>
            <a:endParaRPr lang="en-US" sz="1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디자인 및 기능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2954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D5A539-F46C-461B-AB5D-7C8A9D22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503729"/>
            <a:ext cx="7508033" cy="1602578"/>
          </a:xfrm>
          <a:prstGeom prst="rect">
            <a:avLst/>
          </a:prstGeom>
        </p:spPr>
      </p:pic>
      <p:sp>
        <p:nvSpPr>
          <p:cNvPr id="63" name="Shape 74">
            <a:extLst>
              <a:ext uri="{FF2B5EF4-FFF2-40B4-BE49-F238E27FC236}">
                <a16:creationId xmlns:a16="http://schemas.microsoft.com/office/drawing/2014/main" id="{0A1E45FC-60E7-4C1D-9C5C-4174C54799D0}"/>
              </a:ext>
            </a:extLst>
          </p:cNvPr>
          <p:cNvSpPr txBox="1">
            <a:spLocks/>
          </p:cNvSpPr>
          <p:nvPr/>
        </p:nvSpPr>
        <p:spPr>
          <a:xfrm>
            <a:off x="625151" y="463516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로고</a:t>
            </a:r>
            <a:endParaRPr lang="en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</a:t>
            </a:r>
            <a:endParaRPr lang="en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51123-7FE6-4907-B23C-16B1F251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13" y="1542667"/>
            <a:ext cx="2445966" cy="4332514"/>
          </a:xfrm>
          <a:prstGeom prst="rect">
            <a:avLst/>
          </a:prstGeom>
        </p:spPr>
      </p:pic>
      <p:grpSp>
        <p:nvGrpSpPr>
          <p:cNvPr id="7" name="Today's Weather">
            <a:extLst>
              <a:ext uri="{FF2B5EF4-FFF2-40B4-BE49-F238E27FC236}">
                <a16:creationId xmlns:a16="http://schemas.microsoft.com/office/drawing/2014/main" id="{49BBEABD-45D9-487A-AA63-EDD8ADC6F2F4}"/>
              </a:ext>
            </a:extLst>
          </p:cNvPr>
          <p:cNvGrpSpPr/>
          <p:nvPr/>
        </p:nvGrpSpPr>
        <p:grpSpPr>
          <a:xfrm>
            <a:off x="1501064" y="2665822"/>
            <a:ext cx="2360582" cy="1141050"/>
            <a:chOff x="730057" y="3781520"/>
            <a:chExt cx="7035002" cy="3400555"/>
          </a:xfrm>
        </p:grpSpPr>
        <p:sp>
          <p:nvSpPr>
            <p:cNvPr id="8" name="Weather Condition">
              <a:extLst>
                <a:ext uri="{FF2B5EF4-FFF2-40B4-BE49-F238E27FC236}">
                  <a16:creationId xmlns:a16="http://schemas.microsoft.com/office/drawing/2014/main" id="{326A5EE0-270D-45D4-B2E5-1E1D985E1A66}"/>
                </a:ext>
              </a:extLst>
            </p:cNvPr>
            <p:cNvSpPr txBox="1"/>
            <p:nvPr/>
          </p:nvSpPr>
          <p:spPr>
            <a:xfrm>
              <a:off x="1702949" y="460785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9" name="Thunderstorm">
              <a:extLst>
                <a:ext uri="{FF2B5EF4-FFF2-40B4-BE49-F238E27FC236}">
                  <a16:creationId xmlns:a16="http://schemas.microsoft.com/office/drawing/2014/main" id="{D0A499F9-B7E3-4215-B397-BF52307C292F}"/>
                </a:ext>
              </a:extLst>
            </p:cNvPr>
            <p:cNvGrpSpPr/>
            <p:nvPr/>
          </p:nvGrpSpPr>
          <p:grpSpPr>
            <a:xfrm>
              <a:off x="730057" y="4486301"/>
              <a:ext cx="1080120" cy="1135021"/>
              <a:chOff x="730057" y="4486301"/>
              <a:chExt cx="1080120" cy="1135021"/>
            </a:xfrm>
          </p:grpSpPr>
          <p:grpSp>
            <p:nvGrpSpPr>
              <p:cNvPr id="18" name="Rain">
                <a:extLst>
                  <a:ext uri="{FF2B5EF4-FFF2-40B4-BE49-F238E27FC236}">
                    <a16:creationId xmlns:a16="http://schemas.microsoft.com/office/drawing/2014/main" id="{5D160C29-FE59-49AF-9B56-7A2E0B08DF8D}"/>
                  </a:ext>
                </a:extLst>
              </p:cNvPr>
              <p:cNvGrpSpPr/>
              <p:nvPr/>
            </p:nvGrpSpPr>
            <p:grpSpPr>
              <a:xfrm>
                <a:off x="862814" y="5223726"/>
                <a:ext cx="778037" cy="397596"/>
                <a:chOff x="862814" y="5223726"/>
                <a:chExt cx="778037" cy="397596"/>
              </a:xfrm>
            </p:grpSpPr>
            <p:sp>
              <p:nvSpPr>
                <p:cNvPr id="23" name="Rain Drop">
                  <a:extLst>
                    <a:ext uri="{FF2B5EF4-FFF2-40B4-BE49-F238E27FC236}">
                      <a16:creationId xmlns:a16="http://schemas.microsoft.com/office/drawing/2014/main" id="{72CD3564-CEA8-45A4-9757-80AF5A9D5DFF}"/>
                    </a:ext>
                  </a:extLst>
                </p:cNvPr>
                <p:cNvSpPr/>
                <p:nvPr/>
              </p:nvSpPr>
              <p:spPr>
                <a:xfrm rot="1800000">
                  <a:off x="862814" y="5254757"/>
                  <a:ext cx="45719" cy="3600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24" name="Rain Drop">
                  <a:extLst>
                    <a:ext uri="{FF2B5EF4-FFF2-40B4-BE49-F238E27FC236}">
                      <a16:creationId xmlns:a16="http://schemas.microsoft.com/office/drawing/2014/main" id="{DC1DD72B-9DF4-4F6D-B511-20040BD4E65A}"/>
                    </a:ext>
                  </a:extLst>
                </p:cNvPr>
                <p:cNvSpPr/>
                <p:nvPr/>
              </p:nvSpPr>
              <p:spPr>
                <a:xfrm rot="1800000">
                  <a:off x="1145772" y="5253402"/>
                  <a:ext cx="45719" cy="3600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25" name="Rain Drop">
                  <a:extLst>
                    <a:ext uri="{FF2B5EF4-FFF2-40B4-BE49-F238E27FC236}">
                      <a16:creationId xmlns:a16="http://schemas.microsoft.com/office/drawing/2014/main" id="{A8B60A9F-B54A-4B7F-B9A8-5EA6F8032830}"/>
                    </a:ext>
                  </a:extLst>
                </p:cNvPr>
                <p:cNvSpPr/>
                <p:nvPr/>
              </p:nvSpPr>
              <p:spPr>
                <a:xfrm rot="1800000">
                  <a:off x="1403106" y="5223726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26" name="Rain Drop">
                  <a:extLst>
                    <a:ext uri="{FF2B5EF4-FFF2-40B4-BE49-F238E27FC236}">
                      <a16:creationId xmlns:a16="http://schemas.microsoft.com/office/drawing/2014/main" id="{CB746E95-486F-462C-A181-4D4F32CD4463}"/>
                    </a:ext>
                  </a:extLst>
                </p:cNvPr>
                <p:cNvSpPr/>
                <p:nvPr/>
              </p:nvSpPr>
              <p:spPr>
                <a:xfrm rot="1800000">
                  <a:off x="1595132" y="5261285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19" name="Cloud">
                <a:extLst>
                  <a:ext uri="{FF2B5EF4-FFF2-40B4-BE49-F238E27FC236}">
                    <a16:creationId xmlns:a16="http://schemas.microsoft.com/office/drawing/2014/main" id="{2907AE81-8976-45CA-8EE3-5B966388E163}"/>
                  </a:ext>
                </a:extLst>
              </p:cNvPr>
              <p:cNvGrpSpPr/>
              <p:nvPr/>
            </p:nvGrpSpPr>
            <p:grpSpPr>
              <a:xfrm>
                <a:off x="730057" y="4486301"/>
                <a:ext cx="1080120" cy="699725"/>
                <a:chOff x="730057" y="4486301"/>
                <a:chExt cx="1080120" cy="699725"/>
              </a:xfrm>
              <a:solidFill>
                <a:srgbClr val="E5E5E5"/>
              </a:solidFill>
            </p:grpSpPr>
            <p:sp>
              <p:nvSpPr>
                <p:cNvPr id="20" name="Rounded Rectangle 12">
                  <a:extLst>
                    <a:ext uri="{FF2B5EF4-FFF2-40B4-BE49-F238E27FC236}">
                      <a16:creationId xmlns:a16="http://schemas.microsoft.com/office/drawing/2014/main" id="{6EFFC0B7-5136-4B3C-9DBC-07F64A4C0AAA}"/>
                    </a:ext>
                  </a:extLst>
                </p:cNvPr>
                <p:cNvSpPr/>
                <p:nvPr/>
              </p:nvSpPr>
              <p:spPr>
                <a:xfrm>
                  <a:off x="730057" y="4753978"/>
                  <a:ext cx="1080120" cy="43204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21" name="Oval 13">
                  <a:extLst>
                    <a:ext uri="{FF2B5EF4-FFF2-40B4-BE49-F238E27FC236}">
                      <a16:creationId xmlns:a16="http://schemas.microsoft.com/office/drawing/2014/main" id="{17DD67CE-F020-4D1B-93DF-7361C5180A29}"/>
                    </a:ext>
                  </a:extLst>
                </p:cNvPr>
                <p:cNvSpPr/>
                <p:nvPr/>
              </p:nvSpPr>
              <p:spPr>
                <a:xfrm>
                  <a:off x="890885" y="4486301"/>
                  <a:ext cx="469848" cy="4698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22" name="Oval 37">
                  <a:extLst>
                    <a:ext uri="{FF2B5EF4-FFF2-40B4-BE49-F238E27FC236}">
                      <a16:creationId xmlns:a16="http://schemas.microsoft.com/office/drawing/2014/main" id="{2FC9FD08-6BBC-4EA0-BF66-51B3F0BE8FD2}"/>
                    </a:ext>
                  </a:extLst>
                </p:cNvPr>
                <p:cNvSpPr/>
                <p:nvPr/>
              </p:nvSpPr>
              <p:spPr>
                <a:xfrm>
                  <a:off x="1233099" y="4584489"/>
                  <a:ext cx="352356" cy="3523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</p:grpSp>
        </p:grpSp>
        <p:sp>
          <p:nvSpPr>
            <p:cNvPr id="12" name="Temperature">
              <a:extLst>
                <a:ext uri="{FF2B5EF4-FFF2-40B4-BE49-F238E27FC236}">
                  <a16:creationId xmlns:a16="http://schemas.microsoft.com/office/drawing/2014/main" id="{F3846550-E300-4F85-9F0F-55549620BFA2}"/>
                </a:ext>
              </a:extLst>
            </p:cNvPr>
            <p:cNvSpPr txBox="1"/>
            <p:nvPr/>
          </p:nvSpPr>
          <p:spPr>
            <a:xfrm>
              <a:off x="4180420" y="3781520"/>
              <a:ext cx="3584639" cy="2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2°</a:t>
              </a:r>
            </a:p>
          </p:txBody>
        </p:sp>
        <p:sp>
          <p:nvSpPr>
            <p:cNvPr id="13" name="Weather Condition">
              <a:extLst>
                <a:ext uri="{FF2B5EF4-FFF2-40B4-BE49-F238E27FC236}">
                  <a16:creationId xmlns:a16="http://schemas.microsoft.com/office/drawing/2014/main" id="{B8A4DFC6-E6C6-40FC-A09B-58F020E295DC}"/>
                </a:ext>
              </a:extLst>
            </p:cNvPr>
            <p:cNvSpPr txBox="1"/>
            <p:nvPr/>
          </p:nvSpPr>
          <p:spPr>
            <a:xfrm>
              <a:off x="1018013" y="6030598"/>
              <a:ext cx="2163350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검출되지 않음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Weather Condition">
              <a:extLst>
                <a:ext uri="{FF2B5EF4-FFF2-40B4-BE49-F238E27FC236}">
                  <a16:creationId xmlns:a16="http://schemas.microsoft.com/office/drawing/2014/main" id="{33D249EC-D39F-4DAF-AE3C-E101FEEC91CF}"/>
                </a:ext>
              </a:extLst>
            </p:cNvPr>
            <p:cNvSpPr txBox="1"/>
            <p:nvPr/>
          </p:nvSpPr>
          <p:spPr>
            <a:xfrm>
              <a:off x="4646040" y="603059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닫힘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mperature">
              <a:extLst>
                <a:ext uri="{FF2B5EF4-FFF2-40B4-BE49-F238E27FC236}">
                  <a16:creationId xmlns:a16="http://schemas.microsoft.com/office/drawing/2014/main" id="{1541CA5F-DB05-4223-9221-BB4F2AFFE41B}"/>
                </a:ext>
              </a:extLst>
            </p:cNvPr>
            <p:cNvSpPr txBox="1"/>
            <p:nvPr/>
          </p:nvSpPr>
          <p:spPr>
            <a:xfrm>
              <a:off x="5883073" y="5262899"/>
              <a:ext cx="1528666" cy="82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23°</a:t>
              </a:r>
            </a:p>
          </p:txBody>
        </p:sp>
        <p:sp>
          <p:nvSpPr>
            <p:cNvPr id="16" name="Weather Condition">
              <a:extLst>
                <a:ext uri="{FF2B5EF4-FFF2-40B4-BE49-F238E27FC236}">
                  <a16:creationId xmlns:a16="http://schemas.microsoft.com/office/drawing/2014/main" id="{78C45F55-AAE6-4A81-9D37-500EF9F2D203}"/>
                </a:ext>
              </a:extLst>
            </p:cNvPr>
            <p:cNvSpPr txBox="1"/>
            <p:nvPr/>
          </p:nvSpPr>
          <p:spPr>
            <a:xfrm>
              <a:off x="1018013" y="651793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80%</a:t>
              </a:r>
            </a:p>
          </p:txBody>
        </p:sp>
        <p:sp>
          <p:nvSpPr>
            <p:cNvPr id="17" name="Weather Condition">
              <a:extLst>
                <a:ext uri="{FF2B5EF4-FFF2-40B4-BE49-F238E27FC236}">
                  <a16:creationId xmlns:a16="http://schemas.microsoft.com/office/drawing/2014/main" id="{3B493A8E-4A6B-41DA-9A09-842E160A331F}"/>
                </a:ext>
              </a:extLst>
            </p:cNvPr>
            <p:cNvSpPr txBox="1"/>
            <p:nvPr/>
          </p:nvSpPr>
          <p:spPr>
            <a:xfrm>
              <a:off x="4646040" y="6540009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깨끗함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Category 1">
            <a:extLst>
              <a:ext uri="{FF2B5EF4-FFF2-40B4-BE49-F238E27FC236}">
                <a16:creationId xmlns:a16="http://schemas.microsoft.com/office/drawing/2014/main" id="{CB03AD0C-A30D-431D-9E79-8D4084A377D1}"/>
              </a:ext>
            </a:extLst>
          </p:cNvPr>
          <p:cNvGrpSpPr/>
          <p:nvPr/>
        </p:nvGrpSpPr>
        <p:grpSpPr>
          <a:xfrm>
            <a:off x="1397685" y="3989252"/>
            <a:ext cx="2205432" cy="1084347"/>
            <a:chOff x="285032" y="1511138"/>
            <a:chExt cx="6745134" cy="3165559"/>
          </a:xfrm>
        </p:grpSpPr>
        <p:grpSp>
          <p:nvGrpSpPr>
            <p:cNvPr id="28" name="On">
              <a:extLst>
                <a:ext uri="{FF2B5EF4-FFF2-40B4-BE49-F238E27FC236}">
                  <a16:creationId xmlns:a16="http://schemas.microsoft.com/office/drawing/2014/main" id="{F7AFA54F-7FC0-4DC0-9D23-451BA3446B89}"/>
                </a:ext>
              </a:extLst>
            </p:cNvPr>
            <p:cNvGrpSpPr/>
            <p:nvPr/>
          </p:nvGrpSpPr>
          <p:grpSpPr>
            <a:xfrm>
              <a:off x="4808658" y="2220422"/>
              <a:ext cx="1858343" cy="458569"/>
              <a:chOff x="4775819" y="3189505"/>
              <a:chExt cx="1858343" cy="458569"/>
            </a:xfrm>
          </p:grpSpPr>
          <p:sp>
            <p:nvSpPr>
              <p:cNvPr id="38" name="Button Background">
                <a:extLst>
                  <a:ext uri="{FF2B5EF4-FFF2-40B4-BE49-F238E27FC236}">
                    <a16:creationId xmlns:a16="http://schemas.microsoft.com/office/drawing/2014/main" id="{3B3BCD48-CAEE-4086-8510-21B0C9512F48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39" name="Toggle Button">
                <a:extLst>
                  <a:ext uri="{FF2B5EF4-FFF2-40B4-BE49-F238E27FC236}">
                    <a16:creationId xmlns:a16="http://schemas.microsoft.com/office/drawing/2014/main" id="{F19EC2EC-76F3-4965-B86C-F37C1111BC1F}"/>
                  </a:ext>
                </a:extLst>
              </p:cNvPr>
              <p:cNvSpPr/>
              <p:nvPr/>
            </p:nvSpPr>
            <p:spPr>
              <a:xfrm>
                <a:off x="5710238" y="3217267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rgbClr val="33B5E5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latin typeface="Roboto" pitchFamily="2" charset="0"/>
                    <a:ea typeface="Roboto" pitchFamily="2" charset="0"/>
                  </a:rPr>
                  <a:t>ON</a:t>
                </a:r>
              </a:p>
            </p:txBody>
          </p:sp>
        </p:grpSp>
        <p:grpSp>
          <p:nvGrpSpPr>
            <p:cNvPr id="29" name="Off">
              <a:extLst>
                <a:ext uri="{FF2B5EF4-FFF2-40B4-BE49-F238E27FC236}">
                  <a16:creationId xmlns:a16="http://schemas.microsoft.com/office/drawing/2014/main" id="{31E1870E-5BA1-4016-8F34-5615A338D85B}"/>
                </a:ext>
              </a:extLst>
            </p:cNvPr>
            <p:cNvGrpSpPr/>
            <p:nvPr/>
          </p:nvGrpSpPr>
          <p:grpSpPr>
            <a:xfrm>
              <a:off x="4784846" y="3185349"/>
              <a:ext cx="1858343" cy="458569"/>
              <a:chOff x="4775819" y="3189505"/>
              <a:chExt cx="1858343" cy="458569"/>
            </a:xfrm>
          </p:grpSpPr>
          <p:sp>
            <p:nvSpPr>
              <p:cNvPr id="36" name="Button Background">
                <a:extLst>
                  <a:ext uri="{FF2B5EF4-FFF2-40B4-BE49-F238E27FC236}">
                    <a16:creationId xmlns:a16="http://schemas.microsoft.com/office/drawing/2014/main" id="{84DC0622-5E1D-42E3-A4B9-408B0E9AA3EC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37" name="Toggle Button">
                <a:extLst>
                  <a:ext uri="{FF2B5EF4-FFF2-40B4-BE49-F238E27FC236}">
                    <a16:creationId xmlns:a16="http://schemas.microsoft.com/office/drawing/2014/main" id="{09B9B42C-42DD-40F0-8CB7-A2A156927B33}"/>
                  </a:ext>
                </a:extLst>
              </p:cNvPr>
              <p:cNvSpPr/>
              <p:nvPr/>
            </p:nvSpPr>
            <p:spPr>
              <a:xfrm>
                <a:off x="4808658" y="3217672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bg1">
                        <a:lumMod val="75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OFF</a:t>
                </a:r>
              </a:p>
            </p:txBody>
          </p:sp>
        </p:grpSp>
        <p:sp>
          <p:nvSpPr>
            <p:cNvPr id="30" name="Option 3">
              <a:extLst>
                <a:ext uri="{FF2B5EF4-FFF2-40B4-BE49-F238E27FC236}">
                  <a16:creationId xmlns:a16="http://schemas.microsoft.com/office/drawing/2014/main" id="{2B206FC6-0F33-43A6-9243-9955DF66A5CE}"/>
                </a:ext>
              </a:extLst>
            </p:cNvPr>
            <p:cNvSpPr txBox="1"/>
            <p:nvPr/>
          </p:nvSpPr>
          <p:spPr>
            <a:xfrm>
              <a:off x="369411" y="4092672"/>
              <a:ext cx="4415436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 설정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…</a:t>
              </a:r>
            </a:p>
          </p:txBody>
        </p:sp>
        <p:cxnSp>
          <p:nvCxnSpPr>
            <p:cNvPr id="31" name="Divider 2">
              <a:extLst>
                <a:ext uri="{FF2B5EF4-FFF2-40B4-BE49-F238E27FC236}">
                  <a16:creationId xmlns:a16="http://schemas.microsoft.com/office/drawing/2014/main" id="{3767B997-1E85-4DDF-8B10-A5015CCBE51E}"/>
                </a:ext>
              </a:extLst>
            </p:cNvPr>
            <p:cNvCxnSpPr/>
            <p:nvPr/>
          </p:nvCxnSpPr>
          <p:spPr>
            <a:xfrm>
              <a:off x="285032" y="3880579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ption 2">
              <a:extLst>
                <a:ext uri="{FF2B5EF4-FFF2-40B4-BE49-F238E27FC236}">
                  <a16:creationId xmlns:a16="http://schemas.microsoft.com/office/drawing/2014/main" id="{2E0F572D-2D3D-48BD-AB72-B7018BF79EC4}"/>
                </a:ext>
              </a:extLst>
            </p:cNvPr>
            <p:cNvSpPr txBox="1"/>
            <p:nvPr/>
          </p:nvSpPr>
          <p:spPr>
            <a:xfrm>
              <a:off x="369411" y="3132063"/>
              <a:ext cx="2189543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33" name="Divider 1">
              <a:extLst>
                <a:ext uri="{FF2B5EF4-FFF2-40B4-BE49-F238E27FC236}">
                  <a16:creationId xmlns:a16="http://schemas.microsoft.com/office/drawing/2014/main" id="{363420C0-2CCA-41C0-8CA7-C2A762F917D0}"/>
                </a:ext>
              </a:extLst>
            </p:cNvPr>
            <p:cNvCxnSpPr/>
            <p:nvPr/>
          </p:nvCxnSpPr>
          <p:spPr>
            <a:xfrm>
              <a:off x="285033" y="2929235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ption 1">
              <a:extLst>
                <a:ext uri="{FF2B5EF4-FFF2-40B4-BE49-F238E27FC236}">
                  <a16:creationId xmlns:a16="http://schemas.microsoft.com/office/drawing/2014/main" id="{79C77455-2358-4A07-9016-B7A2109EAE61}"/>
                </a:ext>
              </a:extLst>
            </p:cNvPr>
            <p:cNvSpPr txBox="1"/>
            <p:nvPr/>
          </p:nvSpPr>
          <p:spPr>
            <a:xfrm>
              <a:off x="369411" y="2188135"/>
              <a:ext cx="1872208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창문 닫기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5" name="Title">
              <a:extLst>
                <a:ext uri="{FF2B5EF4-FFF2-40B4-BE49-F238E27FC236}">
                  <a16:creationId xmlns:a16="http://schemas.microsoft.com/office/drawing/2014/main" id="{153B5205-8F44-48D9-81C3-13623C30F865}"/>
                </a:ext>
              </a:extLst>
            </p:cNvPr>
            <p:cNvSpPr txBox="1"/>
            <p:nvPr/>
          </p:nvSpPr>
          <p:spPr>
            <a:xfrm>
              <a:off x="369411" y="1511138"/>
              <a:ext cx="2424653" cy="67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33B5E5"/>
                  </a:solidFill>
                  <a:latin typeface="Roboto" pitchFamily="2" charset="0"/>
                  <a:ea typeface="Roboto" pitchFamily="2" charset="0"/>
                </a:rPr>
                <a:t>설정</a:t>
              </a:r>
              <a:endParaRPr lang="en-US" sz="900" b="1" dirty="0">
                <a:solidFill>
                  <a:srgbClr val="33B5E5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08901CA6-938D-4755-8D60-E53B16BA9E1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H="1">
            <a:off x="1531649" y="3467687"/>
            <a:ext cx="124224" cy="9035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D728B5-080B-49A5-A44F-7392FF1B32D3}"/>
              </a:ext>
            </a:extLst>
          </p:cNvPr>
          <p:cNvGrpSpPr/>
          <p:nvPr/>
        </p:nvGrpSpPr>
        <p:grpSpPr>
          <a:xfrm>
            <a:off x="2692229" y="3462979"/>
            <a:ext cx="113937" cy="107196"/>
            <a:chOff x="5646914" y="2835275"/>
            <a:chExt cx="332388" cy="31272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8DA0D9-7750-4C21-9BC4-1E4BEEB7F9E1}"/>
                </a:ext>
              </a:extLst>
            </p:cNvPr>
            <p:cNvSpPr/>
            <p:nvPr/>
          </p:nvSpPr>
          <p:spPr>
            <a:xfrm>
              <a:off x="5646914" y="2835275"/>
              <a:ext cx="332388" cy="312723"/>
            </a:xfrm>
            <a:prstGeom prst="rect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8A45492-3D3C-49C4-9155-E88CC0DC9E79}"/>
                </a:ext>
              </a:extLst>
            </p:cNvPr>
            <p:cNvCxnSpPr>
              <a:cxnSpLocks/>
              <a:stCxn id="43" idx="0"/>
              <a:endCxn id="43" idx="2"/>
            </p:cNvCxnSpPr>
            <p:nvPr/>
          </p:nvCxnSpPr>
          <p:spPr>
            <a:xfrm>
              <a:off x="5813108" y="2835275"/>
              <a:ext cx="0" cy="31272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7698063-868E-4B85-BD78-26C60E5D7163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5646914" y="2991637"/>
              <a:ext cx="33238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0E401838-FC48-4BCC-8966-BCB3D23912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541329" y="3620186"/>
            <a:ext cx="132222" cy="13222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901DEDD-C8D4-4E46-8022-6DFB688ED65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641357" y="3580392"/>
            <a:ext cx="215681" cy="215681"/>
          </a:xfrm>
          <a:prstGeom prst="rect">
            <a:avLst/>
          </a:prstGeom>
        </p:spPr>
      </p:pic>
      <p:sp>
        <p:nvSpPr>
          <p:cNvPr id="48" name="Shape 223">
            <a:extLst>
              <a:ext uri="{FF2B5EF4-FFF2-40B4-BE49-F238E27FC236}">
                <a16:creationId xmlns:a16="http://schemas.microsoft.com/office/drawing/2014/main" id="{CEC6151E-98C3-481A-82F9-AD2E117C94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23571" y="1336997"/>
            <a:ext cx="3571800" cy="469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집안 모든 창문을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 가능하게 추가예정</a:t>
            </a: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1A3D3F4-0F2F-4ECD-86AD-6CF4E8DCDEFA}"/>
              </a:ext>
            </a:extLst>
          </p:cNvPr>
          <p:cNvCxnSpPr/>
          <p:nvPr/>
        </p:nvCxnSpPr>
        <p:spPr>
          <a:xfrm flipV="1">
            <a:off x="3162090" y="3121462"/>
            <a:ext cx="136118" cy="2113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101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263</Words>
  <Application>Microsoft Office PowerPoint</Application>
  <PresentationFormat>화면 슬라이드 쇼(4:3)</PresentationFormat>
  <Paragraphs>103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Playfair Display</vt:lpstr>
      <vt:lpstr>PT Serif</vt:lpstr>
      <vt:lpstr>Roboto</vt:lpstr>
      <vt:lpstr>Roboto Lt</vt:lpstr>
      <vt:lpstr>나눔바른고딕</vt:lpstr>
      <vt:lpstr>나눔스퀘어 Bold</vt:lpstr>
      <vt:lpstr>맑은 고딕</vt:lpstr>
      <vt:lpstr>배달의민족 주아</vt:lpstr>
      <vt:lpstr>Arial</vt:lpstr>
      <vt:lpstr>Portia template</vt:lpstr>
      <vt:lpstr> 클리네요 팀</vt:lpstr>
      <vt:lpstr>PowerPoint 프레젠테이션</vt:lpstr>
      <vt:lpstr>1. 모델링 + 부품</vt:lpstr>
      <vt:lpstr>모델링 (안쪽 창문)</vt:lpstr>
      <vt:lpstr>모델링 (바깥쪽 창문)</vt:lpstr>
      <vt:lpstr>현황</vt:lpstr>
      <vt:lpstr>2. 앱 디자인 및 기능</vt:lpstr>
      <vt:lpstr>PowerPoint 프레젠테이션</vt:lpstr>
      <vt:lpstr>메인 화면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클리네어</dc:title>
  <cp:lastModifiedBy>man Hu</cp:lastModifiedBy>
  <cp:revision>33</cp:revision>
  <dcterms:modified xsi:type="dcterms:W3CDTF">2018-01-10T03:49:43Z</dcterms:modified>
</cp:coreProperties>
</file>